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73" r:id="rId2"/>
    <p:sldId id="256" r:id="rId3"/>
    <p:sldId id="257" r:id="rId4"/>
    <p:sldId id="271" r:id="rId5"/>
    <p:sldId id="258" r:id="rId6"/>
    <p:sldId id="267" r:id="rId7"/>
    <p:sldId id="259" r:id="rId8"/>
    <p:sldId id="268" r:id="rId9"/>
    <p:sldId id="260" r:id="rId10"/>
    <p:sldId id="269" r:id="rId11"/>
    <p:sldId id="261" r:id="rId12"/>
    <p:sldId id="270" r:id="rId13"/>
    <p:sldId id="262" r:id="rId14"/>
    <p:sldId id="26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15" autoAdjust="0"/>
    <p:restoredTop sz="94660"/>
  </p:normalViewPr>
  <p:slideViewPr>
    <p:cSldViewPr snapToGrid="0">
      <p:cViewPr varScale="1">
        <p:scale>
          <a:sx n="69" d="100"/>
          <a:sy n="69" d="100"/>
        </p:scale>
        <p:origin x="-120" y="-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14611-903B-4A14-AA91-091E6538B92C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2231B-1D96-41C9-BD3A-6050F5A10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939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14611-903B-4A14-AA91-091E6538B92C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2231B-1D96-41C9-BD3A-6050F5A10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866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14611-903B-4A14-AA91-091E6538B92C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2231B-1D96-41C9-BD3A-6050F5A10414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88449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14611-903B-4A14-AA91-091E6538B92C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2231B-1D96-41C9-BD3A-6050F5A10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5476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14611-903B-4A14-AA91-091E6538B92C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2231B-1D96-41C9-BD3A-6050F5A10414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732284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14611-903B-4A14-AA91-091E6538B92C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2231B-1D96-41C9-BD3A-6050F5A10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4966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14611-903B-4A14-AA91-091E6538B92C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2231B-1D96-41C9-BD3A-6050F5A10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8393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14611-903B-4A14-AA91-091E6538B92C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2231B-1D96-41C9-BD3A-6050F5A10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062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14611-903B-4A14-AA91-091E6538B92C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2231B-1D96-41C9-BD3A-6050F5A10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841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14611-903B-4A14-AA91-091E6538B92C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2231B-1D96-41C9-BD3A-6050F5A10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179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14611-903B-4A14-AA91-091E6538B92C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2231B-1D96-41C9-BD3A-6050F5A10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478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14611-903B-4A14-AA91-091E6538B92C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2231B-1D96-41C9-BD3A-6050F5A10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187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14611-903B-4A14-AA91-091E6538B92C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2231B-1D96-41C9-BD3A-6050F5A10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903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14611-903B-4A14-AA91-091E6538B92C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2231B-1D96-41C9-BD3A-6050F5A10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768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14611-903B-4A14-AA91-091E6538B92C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2231B-1D96-41C9-BD3A-6050F5A10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726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14611-903B-4A14-AA91-091E6538B92C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2231B-1D96-41C9-BD3A-6050F5A10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794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914611-903B-4A14-AA91-091E6538B92C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342231B-1D96-41C9-BD3A-6050F5A10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650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av"/><Relationship Id="rId2" Type="http://schemas.microsoft.com/office/2007/relationships/media" Target="../media/media14.wav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6.wav"/><Relationship Id="rId7" Type="http://schemas.openxmlformats.org/officeDocument/2006/relationships/image" Target="../media/image2.png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6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wav"/><Relationship Id="rId2" Type="http://schemas.microsoft.com/office/2007/relationships/media" Target="../media/media17.wav"/><Relationship Id="rId1" Type="http://schemas.openxmlformats.org/officeDocument/2006/relationships/tags" Target="../tags/tag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5.wav"/><Relationship Id="rId7" Type="http://schemas.openxmlformats.org/officeDocument/2006/relationships/image" Target="../media/image5.png"/><Relationship Id="rId2" Type="http://schemas.microsoft.com/office/2007/relationships/media" Target="../media/media5.wav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7.wav"/><Relationship Id="rId7" Type="http://schemas.openxmlformats.org/officeDocument/2006/relationships/image" Target="../media/image2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7" Type="http://schemas.openxmlformats.org/officeDocument/2006/relationships/image" Target="../media/image2.png"/><Relationship Id="rId2" Type="http://schemas.microsoft.com/office/2007/relationships/media" Target="../media/media8.wav"/><Relationship Id="rId1" Type="http://schemas.openxmlformats.org/officeDocument/2006/relationships/tags" Target="../tags/tag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0.wav"/><Relationship Id="rId7" Type="http://schemas.openxmlformats.org/officeDocument/2006/relationships/image" Target="../media/image2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2" Type="http://schemas.microsoft.com/office/2007/relationships/media" Target="../media/media11.wav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109" y="226144"/>
            <a:ext cx="8811491" cy="826801"/>
          </a:xfrm>
          <a:solidFill>
            <a:schemeClr val="bg2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quan sát hai phần văn bản dưới đây:</a:t>
            </a:r>
            <a:endParaRPr lang="en-US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925" y="1371455"/>
            <a:ext cx="6670475" cy="1122363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 Ngọc Anh: Toán 9, Ngữ văn 8, Tin học 10</a:t>
            </a:r>
          </a:p>
          <a:p>
            <a:pPr marL="0" indent="0">
              <a:buNone/>
            </a:pPr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Trần Thị Lan: Toán 8, Ngữ văn 7, Tin học 9</a:t>
            </a:r>
            <a:endParaRPr lang="en-US" sz="2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49" y="3266790"/>
            <a:ext cx="5783731" cy="2245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loud 6"/>
          <p:cNvSpPr/>
          <p:nvPr/>
        </p:nvSpPr>
        <p:spPr>
          <a:xfrm>
            <a:off x="7051963" y="2340769"/>
            <a:ext cx="5140037" cy="3685958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cho biết nội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dung trình bày theo cách nào sẽ cô đọng, dễ hiểu và dễ so sánh hơn?</a:t>
            </a:r>
            <a:endParaRPr lang="vi-VN" sz="2800"/>
          </a:p>
          <a:p>
            <a:pPr algn="ctr"/>
            <a:endParaRPr lang="vi-VN" sz="280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051963" y="1513968"/>
            <a:ext cx="1233055" cy="82680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endParaRPr lang="en-US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285999" y="5569528"/>
            <a:ext cx="1233055" cy="82680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endParaRPr lang="en-US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066879" y="5721928"/>
            <a:ext cx="1233055" cy="82680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n-US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loud Callout 11"/>
          <p:cNvSpPr/>
          <p:nvPr/>
        </p:nvSpPr>
        <p:spPr>
          <a:xfrm>
            <a:off x="7051962" y="4389657"/>
            <a:ext cx="2216727" cy="1026823"/>
          </a:xfrm>
          <a:prstGeom prst="cloudCallout">
            <a:avLst>
              <a:gd name="adj1" fmla="val -92708"/>
              <a:gd name="adj2" fmla="val -3059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42465" y="3288220"/>
            <a:ext cx="5665097" cy="220287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2" name="Audio 2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3734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39851">
        <p:cut/>
      </p:transition>
    </mc:Choice>
    <mc:Fallback>
      <p:transition advTm="39851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" grpId="0" build="p" animBg="1"/>
      <p:bldP spid="7" grpId="0" animBg="1"/>
      <p:bldP spid="7" grpId="1" animBg="1"/>
      <p:bldP spid="9" grpId="0" animBg="1"/>
      <p:bldP spid="10" grpId="0" animBg="1"/>
      <p:bldP spid="11" grpId="0" animBg="1"/>
      <p:bldP spid="12" grpId="0" animBg="1"/>
      <p:bldP spid="13" grpId="0" animBg="1"/>
      <p:bldP spid="1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thêm dòng cột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78912" cy="685800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558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6"/>
    </mc:Choice>
    <mc:Fallback>
      <p:transition spd="slow" advTm="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4752" y="72038"/>
            <a:ext cx="6582448" cy="703811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Xoá </a:t>
            </a:r>
            <a:r>
              <a:rPr 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 xoá cột</a:t>
            </a:r>
            <a:endParaRPr lang="en-US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134" y="829425"/>
            <a:ext cx="9200958" cy="2384830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Các bước thực hiện:</a:t>
            </a:r>
          </a:p>
          <a:p>
            <a:pPr marL="0" indent="0">
              <a:buNone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B1: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 con trỏ tại v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ị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trí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dòng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hoặc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cột cần xoá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B2: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 dải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lệnh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Layout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nhóm lệnh 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Row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Column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lệnh 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Delete</a:t>
            </a:r>
            <a:endParaRPr lang="en-US" sz="3200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5956248"/>
              </p:ext>
            </p:extLst>
          </p:nvPr>
        </p:nvGraphicFramePr>
        <p:xfrm>
          <a:off x="3999683" y="4042294"/>
          <a:ext cx="4770244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4135">
                  <a:extLst>
                    <a:ext uri="{9D8B030D-6E8A-4147-A177-3AD203B41FA5}">
                      <a16:colId xmlns:a16="http://schemas.microsoft.com/office/drawing/2014/main" xmlns="" val="1860681415"/>
                    </a:ext>
                  </a:extLst>
                </a:gridCol>
                <a:gridCol w="2466109">
                  <a:extLst>
                    <a:ext uri="{9D8B030D-6E8A-4147-A177-3AD203B41FA5}">
                      <a16:colId xmlns:a16="http://schemas.microsoft.com/office/drawing/2014/main" xmlns="" val="2692425033"/>
                    </a:ext>
                  </a:extLst>
                </a:gridCol>
              </a:tblGrid>
              <a:tr h="345354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Chú</a:t>
                      </a:r>
                      <a:r>
                        <a:rPr lang="en-US" sz="2400" baseline="0" smtClean="0"/>
                        <a:t> thích</a:t>
                      </a:r>
                      <a:endParaRPr lang="en-US" sz="2400"/>
                    </a:p>
                  </a:txBody>
                  <a:tcPr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133346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Delete</a:t>
                      </a:r>
                      <a:r>
                        <a:rPr lang="en-US" sz="24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columns</a:t>
                      </a:r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Xoá</a:t>
                      </a:r>
                      <a:r>
                        <a:rPr lang="en-US" sz="24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cột</a:t>
                      </a:r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78620228"/>
                  </a:ext>
                </a:extLst>
              </a:tr>
              <a:tr h="445654">
                <a:tc>
                  <a:txBody>
                    <a:bodyPr/>
                    <a:lstStyle/>
                    <a:p>
                      <a:r>
                        <a:rPr lang="en-US" sz="2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Delete rows</a:t>
                      </a:r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Xoá</a:t>
                      </a:r>
                      <a:r>
                        <a:rPr lang="en-US" sz="24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dòng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293498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Delete Cells</a:t>
                      </a:r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Xóa ô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Delete Table</a:t>
                      </a:r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Xóa bảng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87" y="4042294"/>
            <a:ext cx="2318904" cy="257918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1475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177">
        <p:cut/>
      </p:transition>
    </mc:Choice>
    <mc:Fallback>
      <p:transition advTm="177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xóa dòng cột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78912" cy="685800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13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4"/>
    </mc:Choice>
    <mc:Fallback>
      <p:transition spd="slow" advTm="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9103" y="155172"/>
            <a:ext cx="5537916" cy="784011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 kiến thức</a:t>
            </a:r>
            <a:endParaRPr lang="en-US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348" y="1476604"/>
            <a:ext cx="8948804" cy="3880773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 tạo bảng em hãy nhớ </a:t>
            </a: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Insert </a:t>
            </a: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Table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 thực hiện các thao tác liên quan đến bảng, em hãy nhớ </a:t>
            </a: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bảng và dãy lệnh Layout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Cell size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thay đổi kích thước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Row and column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thêm dòng cột, xoá dòng cột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 ra còn có Aligment: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Canh lề nội dung trong ô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7113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207">
        <p:cut/>
      </p:transition>
    </mc:Choice>
    <mc:Fallback>
      <p:transition advTm="207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22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157">
        <p:cut/>
      </p:transition>
    </mc:Choice>
    <mc:Fallback>
      <p:transition advTm="157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8981" y="290945"/>
            <a:ext cx="8603673" cy="1133762"/>
          </a:xfrm>
        </p:spPr>
        <p:txBody>
          <a:bodyPr/>
          <a:lstStyle/>
          <a:p>
            <a:pPr algn="ctr"/>
            <a:r>
              <a:rPr lang="en-US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u="sng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u="sng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 đề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BÀY BẢNG</a:t>
            </a:r>
            <a:endParaRPr lang="en-US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14947" y="2881404"/>
            <a:ext cx="7883236" cy="144655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</a:t>
            </a:r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 </a:t>
            </a:r>
            <a:endParaRPr lang="en-US" sz="4400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</a:t>
            </a:r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ĐỌNG BẰNG BẢNG</a:t>
            </a:r>
            <a:endParaRPr lang="vi-VN" sz="4400"/>
          </a:p>
        </p:txBody>
      </p:sp>
      <p:sp>
        <p:nvSpPr>
          <p:cNvPr id="5" name="Rectangle 4"/>
          <p:cNvSpPr/>
          <p:nvPr/>
        </p:nvSpPr>
        <p:spPr>
          <a:xfrm>
            <a:off x="463294" y="2897124"/>
            <a:ext cx="13516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u="sng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</a:t>
            </a:r>
            <a:r>
              <a:rPr lang="en-US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4371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10518">
        <p:cut/>
      </p:transition>
    </mc:Choice>
    <mc:Fallback>
      <p:transition advTm="10518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1926" y="239999"/>
            <a:ext cx="6123709" cy="826801"/>
          </a:xfrm>
          <a:solidFill>
            <a:schemeClr val="bg2"/>
          </a:solidFill>
        </p:spPr>
        <p:txBody>
          <a:bodyPr>
            <a:noAutofit/>
          </a:bodyPr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</a:t>
            </a:r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dung bài học: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9416" y="1579272"/>
            <a:ext cx="8443857" cy="3124201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Tạo bảng</a:t>
            </a:r>
          </a:p>
          <a:p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Thay đổi kích thước của bảng</a:t>
            </a:r>
          </a:p>
          <a:p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Thêm dòng thêm cột</a:t>
            </a:r>
          </a:p>
          <a:p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Xoá dòng xoá cột</a:t>
            </a:r>
            <a:endParaRPr lang="en-US" sz="36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3490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14494">
        <p:cut/>
      </p:transition>
    </mc:Choice>
    <mc:Fallback>
      <p:transition advTm="14494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9337" y="0"/>
            <a:ext cx="3417428" cy="82711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ctr"/>
            <a:r>
              <a:rPr 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Tạo </a:t>
            </a:r>
            <a:r>
              <a:rPr 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bảng:</a:t>
            </a:r>
            <a:endParaRPr lang="en-US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60219" y="1645921"/>
            <a:ext cx="8839200" cy="1748443"/>
          </a:xfrm>
          <a:solidFill>
            <a:schemeClr val="bg2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bày cô đọng bằng bảng là bố trí nội dung văn bản trong các ô theo các hàng và các cột. Các ô thường có nội dung cùng loại thông tin:</a:t>
            </a:r>
            <a:endParaRPr lang="en-US" sz="36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5763490" y="359569"/>
            <a:ext cx="5140037" cy="3034795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nào là trình bày cô đọng bằng bảng???</a:t>
            </a:r>
            <a:endParaRPr lang="vi-VN" sz="360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1103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666"/>
    </mc:Choice>
    <mc:Fallback>
      <p:transition spd="slow" advTm="22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6" grpId="0" animBg="1"/>
      <p:bldP spid="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2398" y="3426733"/>
            <a:ext cx="5102535" cy="319061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defTabSz="457200">
              <a:spcBef>
                <a:spcPts val="1000"/>
              </a:spcBef>
              <a:buClr>
                <a:srgbClr val="90C226"/>
              </a:buClr>
              <a:buSzPct val="80000"/>
            </a:pPr>
            <a:r>
              <a:rPr lang="en-US" sz="2800" b="1" u="sng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2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defTabSz="457200">
              <a:spcBef>
                <a:spcPts val="1000"/>
              </a:spcBef>
              <a:buClr>
                <a:srgbClr val="90C226"/>
              </a:buClr>
              <a:buSzPct val="80000"/>
            </a:pP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B1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 lệnh Insert </a:t>
            </a:r>
          </a:p>
          <a:p>
            <a:pPr lvl="0" defTabSz="457200">
              <a:spcBef>
                <a:spcPts val="1000"/>
              </a:spcBef>
              <a:buClr>
                <a:srgbClr val="90C226"/>
              </a:buClr>
              <a:buSzPct val="80000"/>
            </a:pP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lệnh Table </a:t>
            </a:r>
            <a:r>
              <a:rPr lang="en-US" sz="28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chọn lệnh Table</a:t>
            </a:r>
            <a:endParaRPr lang="en-US" sz="2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457200">
              <a:spcBef>
                <a:spcPts val="1000"/>
              </a:spcBef>
              <a:buClr>
                <a:srgbClr val="90C226"/>
              </a:buClr>
              <a:buSzPct val="80000"/>
            </a:pP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B2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Insert </a:t>
            </a:r>
            <a:r>
              <a:rPr lang="en-US" sz="28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Table</a:t>
            </a:r>
            <a:endParaRPr lang="en-US" sz="2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457200">
              <a:spcBef>
                <a:spcPts val="1000"/>
              </a:spcBef>
              <a:buClr>
                <a:srgbClr val="90C226"/>
              </a:buClr>
              <a:buSzPct val="80000"/>
            </a:pP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B3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 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dòng 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</a:t>
            </a:r>
            <a:r>
              <a:rPr lang="en-US" sz="28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 cần tạo</a:t>
            </a:r>
            <a:endParaRPr lang="en-US" sz="2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37" y="0"/>
            <a:ext cx="3417428" cy="82711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ctr"/>
            <a:r>
              <a:rPr 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Tạo bảng</a:t>
            </a:r>
            <a:endParaRPr lang="en-US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982" y="897775"/>
            <a:ext cx="6664036" cy="2565861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2 cách:</a:t>
            </a:r>
          </a:p>
          <a:p>
            <a:pPr marL="0" indent="0">
              <a:buNone/>
            </a:pPr>
            <a:r>
              <a:rPr lang="en-US" sz="2800" b="1" u="sng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1</a:t>
            </a:r>
            <a:r>
              <a:rPr lang="en-US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B1: </a:t>
            </a:r>
            <a:r>
              <a:rPr lang="en-US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 lệnh Insert </a:t>
            </a:r>
            <a:r>
              <a:rPr lang="en-US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US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nhóm lệnh Table </a:t>
            </a:r>
            <a:r>
              <a:rPr lang="en-US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chọn lệnh Table</a:t>
            </a:r>
            <a:endParaRPr lang="en-US" sz="28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B2: </a:t>
            </a:r>
            <a:r>
              <a:rPr lang="en-US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</a:t>
            </a:r>
            <a:r>
              <a:rPr lang="en-US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 kéo thả </a:t>
            </a:r>
            <a:r>
              <a:rPr lang="en-US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 để chọn số </a:t>
            </a:r>
            <a:r>
              <a:rPr lang="en-US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 số cột trong </a:t>
            </a:r>
            <a:r>
              <a:rPr lang="en-US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endParaRPr lang="en-US" sz="28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4875" y="4228691"/>
            <a:ext cx="2219048" cy="2561905"/>
          </a:xfrm>
          <a:prstGeom prst="rect">
            <a:avLst/>
          </a:prstGeom>
          <a:ln>
            <a:solidFill>
              <a:srgbClr val="0070C0"/>
            </a:solidFill>
          </a:ln>
        </p:spPr>
      </p:pic>
      <p:cxnSp>
        <p:nvCxnSpPr>
          <p:cNvPr id="12" name="Straight Arrow Connector 11"/>
          <p:cNvCxnSpPr/>
          <p:nvPr/>
        </p:nvCxnSpPr>
        <p:spPr>
          <a:xfrm flipV="1">
            <a:off x="7935590" y="5515293"/>
            <a:ext cx="589285" cy="11717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093" y="0"/>
            <a:ext cx="2428875" cy="40767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7824040" y="193964"/>
            <a:ext cx="513246" cy="83127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6877604" y="1288473"/>
            <a:ext cx="1057986" cy="22466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933" y="3117042"/>
            <a:ext cx="2352501" cy="38100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Straight Arrow Connector 13"/>
          <p:cNvCxnSpPr/>
          <p:nvPr/>
        </p:nvCxnSpPr>
        <p:spPr>
          <a:xfrm>
            <a:off x="4372494" y="5515293"/>
            <a:ext cx="1086197" cy="36914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4800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37828">
        <p:cut/>
      </p:transition>
    </mc:Choice>
    <mc:Fallback>
      <p:transition advTm="37828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6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1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6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ạo bảng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78912" cy="685800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622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9">
        <p:cut/>
      </p:transition>
    </mc:Choice>
    <mc:Fallback>
      <p:transition advTm="9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764" y="207818"/>
            <a:ext cx="7135091" cy="692727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Thay </a:t>
            </a: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 kích thước dòng, cột</a:t>
            </a:r>
            <a:endParaRPr 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511" y="955857"/>
            <a:ext cx="8673707" cy="5588000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2 cách</a:t>
            </a:r>
          </a:p>
          <a:p>
            <a:pPr marL="0" indent="0">
              <a:buNone/>
            </a:pPr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Cách 1: </a:t>
            </a:r>
            <a:endParaRPr lang="en-US" sz="3200" b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đưa con trỏ chuột vào đường biên của cột (hay hàng) cần thay đổi cho đến khi thành mũi tên                  và kéo thả chuột. </a:t>
            </a:r>
            <a:endParaRPr lang="en-US" sz="32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Cách 2:</a:t>
            </a:r>
          </a:p>
          <a:p>
            <a:pPr marL="0" indent="0">
              <a:buNone/>
            </a:pPr>
            <a:r>
              <a:rPr lang="en-US" sz="3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B1: </a:t>
            </a:r>
            <a:r>
              <a:rPr lang="en-US" sz="3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</a:t>
            </a:r>
            <a:r>
              <a:rPr lang="en-US" sz="3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 hoặc cột cần thay đổi kích thước</a:t>
            </a:r>
          </a:p>
          <a:p>
            <a:pPr marL="0" indent="0">
              <a:buNone/>
            </a:pPr>
            <a:r>
              <a:rPr lang="en-US" sz="3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B2: </a:t>
            </a:r>
            <a:r>
              <a:rPr lang="en-US" sz="3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3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 lệnh Layout em tìm bảng Cell Size</a:t>
            </a:r>
          </a:p>
          <a:p>
            <a:pPr marL="0" indent="0">
              <a:buNone/>
            </a:pPr>
            <a:r>
              <a:rPr lang="en-US" sz="3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B3: </a:t>
            </a:r>
            <a:r>
              <a:rPr lang="en-US" sz="3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 </a:t>
            </a:r>
            <a:r>
              <a:rPr lang="en-US" sz="3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 cao (Height) và chiều rộng (Width)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0218" y="4136213"/>
            <a:ext cx="3181782" cy="2282221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268" y="2814675"/>
            <a:ext cx="120015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3497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316">
        <p:cut/>
      </p:transition>
    </mc:Choice>
    <mc:Fallback>
      <p:transition advTm="316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hay đổi kích thước cột dòng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615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90">
        <p:cut/>
      </p:transition>
    </mc:Choice>
    <mc:Fallback>
      <p:transition advTm="9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9527" y="96982"/>
            <a:ext cx="6303818" cy="770313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Thêm </a:t>
            </a:r>
            <a:r>
              <a:rPr 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 thêm cột</a:t>
            </a:r>
            <a:endParaRPr lang="en-US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529" y="1230489"/>
            <a:ext cx="9840641" cy="1872930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bước thực hiện:</a:t>
            </a:r>
          </a:p>
          <a:p>
            <a:pPr marL="0" indent="0">
              <a:buNone/>
            </a:pPr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B1: </a:t>
            </a:r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con trỏ tại </a:t>
            </a:r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ô cần thêm </a:t>
            </a:r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 hoặc cột</a:t>
            </a:r>
          </a:p>
          <a:p>
            <a:pPr marL="0" indent="0">
              <a:buNone/>
            </a:pPr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B2: </a:t>
            </a:r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dải </a:t>
            </a:r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 Layout </a:t>
            </a:r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nhóm lệnh</a:t>
            </a:r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Row and </a:t>
            </a:r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Column:</a:t>
            </a:r>
            <a:endParaRPr lang="en-US" sz="320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158" y="3865418"/>
            <a:ext cx="4840414" cy="1944619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5036958"/>
              </p:ext>
            </p:extLst>
          </p:nvPr>
        </p:nvGraphicFramePr>
        <p:xfrm>
          <a:off x="6202910" y="3694727"/>
          <a:ext cx="4949999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1805">
                  <a:extLst>
                    <a:ext uri="{9D8B030D-6E8A-4147-A177-3AD203B41FA5}">
                      <a16:colId xmlns:a16="http://schemas.microsoft.com/office/drawing/2014/main" xmlns="" val="1860681415"/>
                    </a:ext>
                  </a:extLst>
                </a:gridCol>
                <a:gridCol w="3108194">
                  <a:extLst>
                    <a:ext uri="{9D8B030D-6E8A-4147-A177-3AD203B41FA5}">
                      <a16:colId xmlns:a16="http://schemas.microsoft.com/office/drawing/2014/main" xmlns="" val="2692425033"/>
                    </a:ext>
                  </a:extLst>
                </a:gridCol>
              </a:tblGrid>
              <a:tr h="345354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Chú</a:t>
                      </a:r>
                      <a:r>
                        <a:rPr lang="en-US" sz="2400" baseline="0" smtClean="0"/>
                        <a:t> thích</a:t>
                      </a:r>
                      <a:endParaRPr lang="en-US" sz="2400"/>
                    </a:p>
                  </a:txBody>
                  <a:tcPr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133346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Insert</a:t>
                      </a:r>
                      <a:r>
                        <a:rPr lang="en-US" sz="24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above</a:t>
                      </a:r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24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dòng ở trên</a:t>
                      </a:r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786202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Insert below</a:t>
                      </a:r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</a:t>
                      </a:r>
                      <a:r>
                        <a:rPr lang="en-US" sz="24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 dòng bên dưới</a:t>
                      </a:r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293498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Insert</a:t>
                      </a:r>
                      <a:r>
                        <a:rPr lang="en-US" sz="24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left</a:t>
                      </a:r>
                      <a:endParaRPr lang="en-US" sz="24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24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cột bên trái</a:t>
                      </a:r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058207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Insert</a:t>
                      </a:r>
                      <a:r>
                        <a:rPr lang="en-US" sz="24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right</a:t>
                      </a:r>
                      <a:endParaRPr lang="en-US" sz="24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24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cột bên phải</a:t>
                      </a:r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28871697"/>
                  </a:ext>
                </a:extLst>
              </a:tr>
            </a:tbl>
          </a:graphicData>
        </a:graphic>
      </p:graphicFrame>
      <p:cxnSp>
        <p:nvCxnSpPr>
          <p:cNvPr id="7" name="Straight Connector 6"/>
          <p:cNvCxnSpPr/>
          <p:nvPr/>
        </p:nvCxnSpPr>
        <p:spPr>
          <a:xfrm>
            <a:off x="3796145" y="5389418"/>
            <a:ext cx="526473" cy="6096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4322618" y="5389418"/>
            <a:ext cx="426481" cy="6096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3407918" y="6066625"/>
            <a:ext cx="2682361" cy="557513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Chèn cột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895061" y="5389418"/>
            <a:ext cx="313233" cy="85398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2208295" y="5389418"/>
            <a:ext cx="647070" cy="85398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/>
        </p:nvSpPr>
        <p:spPr>
          <a:xfrm>
            <a:off x="553881" y="6243403"/>
            <a:ext cx="2682361" cy="557513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Chèn hàng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8779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197">
        <p:cut/>
      </p:transition>
    </mc:Choice>
    <mc:Fallback>
      <p:transition advTm="197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" grpId="0" animBg="1"/>
      <p:bldP spid="3" grpId="0" uiExpand="1" build="p" animBg="1"/>
      <p:bldP spid="11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4|8.2|2.4|12.2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.2|2|2.2|2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4|6.1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3|1.9|5|3.6|6.1|4.4|8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0|0|0|0|0|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0|0|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0|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0|0|0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1208</TotalTime>
  <Words>504</Words>
  <Application>Microsoft Office PowerPoint</Application>
  <PresentationFormat>Custom</PresentationFormat>
  <Paragraphs>71</Paragraphs>
  <Slides>14</Slides>
  <Notes>0</Notes>
  <HiddenSlides>0</HiddenSlides>
  <MMClips>18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Facet</vt:lpstr>
      <vt:lpstr>Em hãy quan sát hai phần văn bản dưới đây:</vt:lpstr>
      <vt:lpstr>  Chủ đề: TRÌNH BÀY BẢNG</vt:lpstr>
      <vt:lpstr>Nội dung bài học:</vt:lpstr>
      <vt:lpstr>1. Tạo bảng:</vt:lpstr>
      <vt:lpstr>1. Tạo bảng</vt:lpstr>
      <vt:lpstr>PowerPoint Presentation</vt:lpstr>
      <vt:lpstr>2. Thay đổi kích thước dòng, cột</vt:lpstr>
      <vt:lpstr>PowerPoint Presentation</vt:lpstr>
      <vt:lpstr>3. Thêm dòng thêm cột</vt:lpstr>
      <vt:lpstr>PowerPoint Presentation</vt:lpstr>
      <vt:lpstr>4. Xoá dòng xoá cột</vt:lpstr>
      <vt:lpstr>PowerPoint Presentation</vt:lpstr>
      <vt:lpstr>Củng cố kiến thức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Quan sát và tìm điểm mới trong bài mà em chưa được học</dc:title>
  <dc:creator>Admin</dc:creator>
  <cp:lastModifiedBy>A</cp:lastModifiedBy>
  <cp:revision>77</cp:revision>
  <dcterms:created xsi:type="dcterms:W3CDTF">2021-10-22T15:29:56Z</dcterms:created>
  <dcterms:modified xsi:type="dcterms:W3CDTF">2021-11-28T05:21:22Z</dcterms:modified>
</cp:coreProperties>
</file>